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Gelasio" panose="020B0604020202020204" charset="0"/>
      <p:regular r:id="rId11"/>
    </p:embeddedFont>
    <p:embeddedFont>
      <p:font typeface="Gelasio Semi Bold" panose="020B0604020202020204" charset="0"/>
      <p:regular r:id="rId12"/>
    </p:embeddedFont>
  </p:embeddedFontLst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2" d="100"/>
          <a:sy n="92" d="100"/>
        </p:scale>
        <p:origin x="5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2315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kazanova/sentiment140?resource=downloa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6890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Sentiment Analysis of Tweets with PySpark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26625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Leveraging TF-IDF and Logistic Regression for Scalable Insights</a:t>
            </a:r>
            <a:endParaRPr lang="en-US" sz="3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381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Introduction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793790" y="2619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Unlocking the Emotion Behind Text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376976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Sentiment analysis is a computational approach to identifying and categorizing opinions expressed in a piece of text, especially in customer reviews and social media. This presentation explores a practical application using PySpark to analyze a dataset of tweets labeled as either positive or negative, providing insights into public opinion at scale.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26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Methodology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673781"/>
            <a:ext cx="102610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Preprocessing Raw Data for Analysis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272272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</p:sp>
      <p:sp>
        <p:nvSpPr>
          <p:cNvPr id="6" name="Text 4"/>
          <p:cNvSpPr/>
          <p:nvPr/>
        </p:nvSpPr>
        <p:spPr>
          <a:xfrm>
            <a:off x="1173004" y="2980015"/>
            <a:ext cx="38057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1. Data Loading &amp; Selection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73004" y="3470434"/>
            <a:ext cx="57714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Tweets are loaded from a CSV, focusing on the 'text' and 'sentiment' columns for relevant data extraction.</a:t>
            </a:r>
          </a:p>
          <a:p>
            <a:pPr algn="just">
              <a:lnSpc>
                <a:spcPts val="2850"/>
              </a:lnSpc>
            </a:pPr>
            <a:r>
              <a:rPr lang="en-US" sz="1000" dirty="0">
                <a:solidFill>
                  <a:schemeClr val="bg2">
                    <a:lumMod val="50000"/>
                  </a:schemeClr>
                </a:solidFill>
                <a:hlinkClick r:id="rId3"/>
              </a:rPr>
              <a:t>https://www.kaggle.com/datasets/kazanova/sentiment140?resource=download</a:t>
            </a:r>
            <a:endParaRPr lang="en-US" sz="1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Shape 6"/>
          <p:cNvSpPr/>
          <p:nvPr/>
        </p:nvSpPr>
        <p:spPr>
          <a:xfrm>
            <a:off x="7428548" y="2722721"/>
            <a:ext cx="6408063" cy="2093714"/>
          </a:xfrm>
          <a:prstGeom prst="roundRect">
            <a:avLst>
              <a:gd name="adj" fmla="val 1625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28548" y="272272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</p:sp>
      <p:sp>
        <p:nvSpPr>
          <p:cNvPr id="10" name="Text 8"/>
          <p:cNvSpPr/>
          <p:nvPr/>
        </p:nvSpPr>
        <p:spPr>
          <a:xfrm>
            <a:off x="7807762" y="29800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2. Label Conversion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807762" y="3470434"/>
            <a:ext cx="577155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Converting categorical sentiment labels ('positive', 'negative') into numerical format (1, 0) for machine learning compatibility.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043249"/>
            <a:ext cx="6407944" cy="2093714"/>
          </a:xfrm>
          <a:prstGeom prst="roundRect">
            <a:avLst>
              <a:gd name="adj" fmla="val 1625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93790" y="5043249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</p:sp>
      <p:sp>
        <p:nvSpPr>
          <p:cNvPr id="14" name="Text 12"/>
          <p:cNvSpPr/>
          <p:nvPr/>
        </p:nvSpPr>
        <p:spPr>
          <a:xfrm>
            <a:off x="1173004" y="53005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3. Tokenization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73004" y="5790962"/>
            <a:ext cx="57714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Breaking down tweet text into individual words (tokens) to prepare for feature extraction.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043249"/>
            <a:ext cx="6408063" cy="2093714"/>
          </a:xfrm>
          <a:prstGeom prst="roundRect">
            <a:avLst>
              <a:gd name="adj" fmla="val 1625"/>
            </a:avLst>
          </a:prstGeom>
          <a:solidFill>
            <a:srgbClr val="F9F6F0"/>
          </a:solidFill>
          <a:ln w="30480">
            <a:solidFill>
              <a:srgbClr val="D4CEC3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428548" y="5043249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D3C5B6"/>
          </a:solidFill>
          <a:ln/>
        </p:spPr>
      </p:sp>
      <p:sp>
        <p:nvSpPr>
          <p:cNvPr id="18" name="Text 16"/>
          <p:cNvSpPr/>
          <p:nvPr/>
        </p:nvSpPr>
        <p:spPr>
          <a:xfrm>
            <a:off x="7807762" y="5300543"/>
            <a:ext cx="29931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4. Stopword Removal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807762" y="5790962"/>
            <a:ext cx="577155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Eliminating common words (e.g., 'the', 'is') that add little value to sentiment prediction, reducing noise and improving efficiency.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7954" y="612458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Implementation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777954" y="1182053"/>
            <a:ext cx="11047690" cy="694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Feature Engineering and Model Pipeline</a:t>
            </a:r>
            <a:endParaRPr lang="en-US" sz="4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54" y="2210157"/>
            <a:ext cx="6537246" cy="88915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00244" y="3321606"/>
            <a:ext cx="2926199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TF (Term Frequency)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000244" y="3802261"/>
            <a:ext cx="6092666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Calculates how often a word appears in a document, creating a vector representation for each tweet.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210157"/>
            <a:ext cx="6537246" cy="88915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37490" y="3321606"/>
            <a:ext cx="4865013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IDF (Inverse Document Frequency)</a:t>
            </a:r>
            <a:endParaRPr lang="en-US" sz="2150" dirty="0"/>
          </a:p>
        </p:txBody>
      </p:sp>
      <p:sp>
        <p:nvSpPr>
          <p:cNvPr id="9" name="Text 5"/>
          <p:cNvSpPr/>
          <p:nvPr/>
        </p:nvSpPr>
        <p:spPr>
          <a:xfrm>
            <a:off x="7537490" y="3802261"/>
            <a:ext cx="6092666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Weights down common words and scales up rare words, highlighting their importance across the dataset.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954" y="4735830"/>
            <a:ext cx="6537246" cy="88915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000244" y="5847278"/>
            <a:ext cx="277868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Logistic Regression</a:t>
            </a:r>
            <a:endParaRPr lang="en-US" sz="2150" dirty="0"/>
          </a:p>
        </p:txBody>
      </p:sp>
      <p:sp>
        <p:nvSpPr>
          <p:cNvPr id="12" name="Text 7"/>
          <p:cNvSpPr/>
          <p:nvPr/>
        </p:nvSpPr>
        <p:spPr>
          <a:xfrm>
            <a:off x="1000244" y="6327934"/>
            <a:ext cx="6092666" cy="711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 classification algorithm applied to the TF-IDF features to predict the sentiment (positive/negative) of each tweet.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735830"/>
            <a:ext cx="6537246" cy="88915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537490" y="5847278"/>
            <a:ext cx="2869287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PySpark ML Pipeline</a:t>
            </a:r>
            <a:endParaRPr lang="en-US" sz="2150" dirty="0"/>
          </a:p>
        </p:txBody>
      </p:sp>
      <p:sp>
        <p:nvSpPr>
          <p:cNvPr id="15" name="Text 9"/>
          <p:cNvSpPr/>
          <p:nvPr/>
        </p:nvSpPr>
        <p:spPr>
          <a:xfrm>
            <a:off x="7537490" y="6327934"/>
            <a:ext cx="6092666" cy="106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Combines these steps into an efficient, scalable workflow, automating the entire process from text to sentiment prediction.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053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280190" y="168652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Takeaways &amp; Future Directions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6280190" y="34442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Accurate Sentiment Prediction: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The TF-IDF and Logistic Regression model effectively predicts tweet sentiment.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24934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Efficiency and Scalability: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PySpark enables the processing of large text datasets efficiently, demonstrating its power for big data NLP tasks.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05444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Foundation for Advanced NLP: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This approach provides a solid baseline for more complex sentiment analysis, capable of handling vast amounts of social media data.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39830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improvements could explore </a:t>
            </a:r>
            <a:r>
              <a:rPr lang="en-US" sz="1750" b="1" dirty="0">
                <a:solidFill>
                  <a:srgbClr val="D3C5B6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deep learning models</a:t>
            </a: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(e.g., LSTMs, Transformers) for enhanced accuracy and nuanced sentiment detection.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9E587570-0B3C-EED7-A300-3BFC38B91313}"/>
              </a:ext>
            </a:extLst>
          </p:cNvPr>
          <p:cNvSpPr/>
          <p:nvPr/>
        </p:nvSpPr>
        <p:spPr>
          <a:xfrm>
            <a:off x="5293055" y="406241"/>
            <a:ext cx="4443228" cy="747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cs typeface="Gelasio Semi Bold" pitchFamily="34" charset="-120"/>
              </a:rPr>
              <a:t>Dashboards</a:t>
            </a:r>
            <a:endParaRPr lang="en-US" sz="44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415E6F-89BF-B518-F9A2-62422271B0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3065" y="4478482"/>
            <a:ext cx="13206844" cy="32211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1AE3E7-84D5-B81E-AAD5-3D33D4B688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13065" y="1525793"/>
            <a:ext cx="13206844" cy="1988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Text 1">
            <a:extLst>
              <a:ext uri="{FF2B5EF4-FFF2-40B4-BE49-F238E27FC236}">
                <a16:creationId xmlns:a16="http://schemas.microsoft.com/office/drawing/2014/main" id="{86E6E1CE-9A3C-84E8-CD4B-72ECB01A5257}"/>
              </a:ext>
            </a:extLst>
          </p:cNvPr>
          <p:cNvSpPr/>
          <p:nvPr/>
        </p:nvSpPr>
        <p:spPr>
          <a:xfrm>
            <a:off x="-799481" y="795225"/>
            <a:ext cx="4443228" cy="747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3200" dirty="0">
                <a:solidFill>
                  <a:srgbClr val="484237"/>
                </a:solidFill>
                <a:latin typeface="Gelasio Semi Bold" pitchFamily="34" charset="0"/>
                <a:cs typeface="Gelasio Semi Bold" pitchFamily="34" charset="-120"/>
              </a:rPr>
              <a:t>Yarn</a:t>
            </a:r>
            <a:endParaRPr lang="en-US" sz="3200" dirty="0"/>
          </a:p>
        </p:txBody>
      </p:sp>
      <p:sp>
        <p:nvSpPr>
          <p:cNvPr id="12" name="Text 1">
            <a:extLst>
              <a:ext uri="{FF2B5EF4-FFF2-40B4-BE49-F238E27FC236}">
                <a16:creationId xmlns:a16="http://schemas.microsoft.com/office/drawing/2014/main" id="{F2F7951A-5468-7730-0B29-B5B3D03A10F4}"/>
              </a:ext>
            </a:extLst>
          </p:cNvPr>
          <p:cNvSpPr/>
          <p:nvPr/>
        </p:nvSpPr>
        <p:spPr>
          <a:xfrm>
            <a:off x="-799481" y="3731332"/>
            <a:ext cx="4443228" cy="747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3200" dirty="0">
                <a:solidFill>
                  <a:srgbClr val="484237"/>
                </a:solidFill>
                <a:latin typeface="Gelasio Semi Bold" pitchFamily="34" charset="0"/>
                <a:cs typeface="Gelasio Semi Bold" pitchFamily="34" charset="-120"/>
              </a:rPr>
              <a:t>Spark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772555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028A95A8-AB06-492A-2ADF-A8F69B245D72}"/>
              </a:ext>
            </a:extLst>
          </p:cNvPr>
          <p:cNvSpPr/>
          <p:nvPr/>
        </p:nvSpPr>
        <p:spPr>
          <a:xfrm>
            <a:off x="5093586" y="779227"/>
            <a:ext cx="4443228" cy="747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cs typeface="Gelasio Semi Bold" pitchFamily="34" charset="-120"/>
              </a:rPr>
              <a:t>Graphs</a:t>
            </a:r>
            <a:endParaRPr lang="en-US" sz="44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CA9F41-7309-E312-6DDB-FA2490A9C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750" y="2304698"/>
            <a:ext cx="5852172" cy="43891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E526CD-CB83-6C36-6F9A-F6EC97456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8" y="2304699"/>
            <a:ext cx="5852172" cy="438912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 1">
            <a:extLst>
              <a:ext uri="{FF2B5EF4-FFF2-40B4-BE49-F238E27FC236}">
                <a16:creationId xmlns:a16="http://schemas.microsoft.com/office/drawing/2014/main" id="{9F0D9826-83E8-CDB8-52AA-A2F4BA751068}"/>
              </a:ext>
            </a:extLst>
          </p:cNvPr>
          <p:cNvSpPr/>
          <p:nvPr/>
        </p:nvSpPr>
        <p:spPr>
          <a:xfrm>
            <a:off x="1422133" y="6946643"/>
            <a:ext cx="4443228" cy="747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3200" dirty="0">
                <a:solidFill>
                  <a:srgbClr val="4842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Before Filtering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1">
            <a:extLst>
              <a:ext uri="{FF2B5EF4-FFF2-40B4-BE49-F238E27FC236}">
                <a16:creationId xmlns:a16="http://schemas.microsoft.com/office/drawing/2014/main" id="{DD04D5DD-1A9D-692A-31E4-D384ED7BC487}"/>
              </a:ext>
            </a:extLst>
          </p:cNvPr>
          <p:cNvSpPr/>
          <p:nvPr/>
        </p:nvSpPr>
        <p:spPr>
          <a:xfrm>
            <a:off x="8938222" y="6946643"/>
            <a:ext cx="4443228" cy="7471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3200" dirty="0">
                <a:solidFill>
                  <a:srgbClr val="4842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After Filtering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7300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BFAE6D-C116-8DFA-B539-097018CA7A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" b="-2305"/>
          <a:stretch>
            <a:fillRect/>
          </a:stretch>
        </p:blipFill>
        <p:spPr>
          <a:xfrm>
            <a:off x="1537855" y="0"/>
            <a:ext cx="10775372" cy="66865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619754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406</Words>
  <Application>Microsoft Office PowerPoint</Application>
  <PresentationFormat>Custom</PresentationFormat>
  <Paragraphs>43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Gelasio Semi Bold</vt:lpstr>
      <vt:lpstr>Arial</vt:lpstr>
      <vt:lpstr>Gelasio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NCP</cp:lastModifiedBy>
  <cp:revision>5</cp:revision>
  <dcterms:created xsi:type="dcterms:W3CDTF">2025-09-05T07:47:38Z</dcterms:created>
  <dcterms:modified xsi:type="dcterms:W3CDTF">2025-09-09T09:22:42Z</dcterms:modified>
</cp:coreProperties>
</file>